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300" r:id="rId2"/>
    <p:sldId id="263" r:id="rId3"/>
    <p:sldId id="276" r:id="rId4"/>
    <p:sldId id="275" r:id="rId5"/>
    <p:sldId id="277" r:id="rId6"/>
    <p:sldId id="278" r:id="rId7"/>
    <p:sldId id="273" r:id="rId8"/>
    <p:sldId id="279" r:id="rId9"/>
    <p:sldId id="272" r:id="rId10"/>
    <p:sldId id="271" r:id="rId11"/>
    <p:sldId id="270" r:id="rId12"/>
    <p:sldId id="269" r:id="rId13"/>
    <p:sldId id="281" r:id="rId14"/>
    <p:sldId id="282" r:id="rId15"/>
    <p:sldId id="268" r:id="rId16"/>
    <p:sldId id="280" r:id="rId17"/>
    <p:sldId id="283" r:id="rId18"/>
    <p:sldId id="267" r:id="rId19"/>
    <p:sldId id="284" r:id="rId20"/>
    <p:sldId id="285" r:id="rId21"/>
    <p:sldId id="286" r:id="rId22"/>
    <p:sldId id="266" r:id="rId23"/>
    <p:sldId id="265" r:id="rId24"/>
    <p:sldId id="264" r:id="rId25"/>
    <p:sldId id="287" r:id="rId26"/>
    <p:sldId id="301" r:id="rId2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47F44D-3FFA-4804-B71A-8B7DD37DF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DED6D47-ECC2-4873-9881-75C0CCA647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CB0FF3-CA03-473F-9A7A-2CE95946F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D70D2E-7392-46A0-BF2B-2288BE7F7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592D3D-DCA5-46E3-878D-ADBD50F14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983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13808D-F2F1-4609-AD8D-07FCA920E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2AA92F8-6DED-4E6B-83C5-58C5346CC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7F97FF-9865-4AF0-99A0-3035093CE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BB14E2-504D-4920-9089-FC2A83439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52ED5A-82F5-4332-B096-A08A3272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32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DA28F95-805E-4FDB-802C-64ECB551C6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8C2E7B-FF2D-49F3-90A2-33DE2BCB1E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2EA8DF-0453-4847-834C-0520CB577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3684440-0314-4FD9-AA94-7779A4E11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7122DD7-1143-4C8D-B24F-FF570861E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3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F97E8E-34EC-4C02-89B2-401093FD5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91ACEC3-6A8F-4B70-AFC7-40422EA6E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7B23E5-4DA6-4356-9B1E-04656D6F0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00B6EF3-6CCD-49D4-A651-4FB1189AA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F78585-CE20-4318-B1CD-AAFF3F2D5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68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B77654A-41B3-4A2A-9F13-357E149D7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46329CA-9676-4384-AA8C-9785D830F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12FDC0-B5A9-4244-B539-522F2C16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845E10-20AF-4228-9E83-ED345180F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93543E-47B2-4661-8E9C-C9EC59446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80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96B39D-9118-4686-9913-8D8AA6B07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C81EA9D-C040-4A63-98B9-811FBB5A27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1D33F06-E037-49ED-92D3-F2FF2EEFD2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BA736A0-2077-44AF-8CCA-121B1AA3C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9ED881E-61A2-4A6F-9154-A5C6F8414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EDA3D71-7117-4CEB-9B34-F838CE7A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19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D6965A-D7F6-431F-AC45-03A828926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7B81D9-F2F3-432C-99B4-F41344457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0C655F8-A516-4B62-AEE4-053C231DA6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1A6694E-CBC0-4DD1-8762-3A3634F350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F2E8CD3-24F5-4BD3-8260-3EAF37A0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3C934D7-7D2E-407C-9074-06EA313B5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257B22F-114F-4098-8D51-CA68CE335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9E317BE-6E8C-4690-BC26-82B2666DD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555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D7A5F0-FD29-4913-87BA-8C2E9D0B8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994E060-0E2F-41B4-A172-58800E15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E6BD79D-BF3E-4411-B89D-CF51927BC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3769054-7B47-40FF-B399-96B68ADA6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75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C6B0368-A155-4AF3-BA0F-65AE836C2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6CA7ED-04EC-4EFC-8670-D6FD10B8E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35722E9-39C6-4E84-A978-990400DC5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277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A32D9C-9738-4882-8D46-80FD0586D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CA7BCC-5FDB-4B3D-A665-2A38C3693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3F5F600-A97E-4DE2-B307-724DA0A595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C43059-B27B-4421-BAF2-D69850A3F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1B51D9A-1C89-4C44-8A05-27661070A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5C91B4-B365-4221-A31F-20D25A992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267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36A391-6E45-4B7F-8D07-40D34F0C5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959ADF0-2203-42FD-9A8F-F095A8142E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3B5F305-E682-44CB-8DB4-8672E71F61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6FF4EC-6EAB-4D3A-ACAD-1341C5354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436D02-0356-4ED4-B6FD-CFEE1425E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065B7F1-2C95-4345-9FA2-17CC6AFC8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5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6FF20D4-103D-4211-BBC7-CA56D67F5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8B7ED17-5096-4027-A7E8-1457E0E2D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06955A-905D-4049-ADDA-913C6F31A9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0CE64C4-2939-4A01-AAE8-A64A91282B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5D19F5-25C9-4EB6-8006-5AE9DF3B3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34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3552" y="1064409"/>
            <a:ext cx="7029971" cy="435673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第六单元  多位数乘一位数 </a:t>
            </a:r>
            <a:endParaRPr lang="en-US" altLang="zh-CN" sz="5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80000"/>
              </a:lnSpc>
            </a:pP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  乘法估算与实际应用</a:t>
            </a:r>
            <a:endParaRPr lang="en-US" altLang="zh-CN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8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课时 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乘法估算的实际应用 </a:t>
            </a:r>
            <a:endParaRPr lang="zh-CN" altLang="en-US" sz="2800" dirty="0"/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dirty="0"/>
          </a:p>
        </p:txBody>
      </p:sp>
    </p:spTree>
  </p:cSld>
  <p:clrMapOvr>
    <a:masterClrMapping/>
  </p:clrMapOvr>
  <p:transition>
    <p:push dir="u"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7664" y="2381979"/>
            <a:ext cx="5904656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7030A0"/>
                </a:solidFill>
              </a:rPr>
              <a:t>乘法估算的实际应用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06793" y="739091"/>
            <a:ext cx="3897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ln w="1143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二、探究新知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5204" y="1621185"/>
            <a:ext cx="36004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探究估算方法</a:t>
            </a:r>
            <a:endParaRPr lang="zh-CN" altLang="en-US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033123"/>
            <a:ext cx="7776864" cy="44805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要求：</a:t>
            </a:r>
            <a:endParaRPr lang="en-US" altLang="zh-CN" sz="32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（</a:t>
            </a:r>
            <a:r>
              <a:rPr lang="en-US" altLang="zh-CN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1</a:t>
            </a: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）先自己独立思考，想一想</a:t>
            </a:r>
            <a:r>
              <a:rPr lang="en-US" altLang="zh-CN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29×8</a:t>
            </a: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的</a:t>
            </a:r>
            <a:r>
              <a:rPr lang="zh-CN" altLang="en-US" sz="3200" b="1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结果 大约</a:t>
            </a: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是多少。</a:t>
            </a:r>
            <a:endParaRPr lang="en-US" altLang="zh-CN" sz="32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（</a:t>
            </a:r>
            <a:r>
              <a:rPr lang="en-US" altLang="zh-CN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</a:t>
            </a: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）想好后和小组里的</a:t>
            </a:r>
            <a:endParaRPr lang="en-US" altLang="zh-CN" sz="32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</a:t>
            </a: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同学说一说你的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想法。</a:t>
            </a:r>
            <a:endParaRPr lang="en-US" altLang="zh-CN" sz="32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957655"/>
            <a:ext cx="8496944" cy="27674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我们的想法是看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29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比较接近整十数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，就把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29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看成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，然后口算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30×8=240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，所以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29×8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≈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046033"/>
            <a:ext cx="335758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汇报发言：</a:t>
            </a: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55652" y="692696"/>
            <a:ext cx="1988294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小结：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2048" y="1519039"/>
            <a:ext cx="8388424" cy="507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我们用过去学过的知识把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29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看作和它接近的整十数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30,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再用刚刚学过的口算乘法就把估算结果求出来了。大约等于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240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，用约等号“≈”表示，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弯弯的像波浪一样。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读作约等于。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071546"/>
            <a:ext cx="2071702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提问：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599" y="2444695"/>
            <a:ext cx="7759805" cy="165949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估算出了结果大约是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240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元，那怎样判断够不够买门票呢？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268174"/>
            <a:ext cx="8280920" cy="360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44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我们把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29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看成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，估大了。然后把估计要花的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元和一共带的钱数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元进行比较，因为估大了的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240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元＜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元，所以带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元肯定够买门票。</a:t>
            </a: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281534"/>
            <a:ext cx="1857388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小结：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244928"/>
            <a:ext cx="8496944" cy="3416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看来我们的问题利用估算的方法就可以解决了，估算的结果偏大了，都没有超过带的钱数，那么准确的结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果肯定也是够了。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8" y="1071546"/>
            <a:ext cx="2500330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问题：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38" y="2417579"/>
            <a:ext cx="7316886" cy="17373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如果有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92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人参观，带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700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元买门票，够吗？带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800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元呢？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281534"/>
            <a:ext cx="307183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尝试估算</a:t>
            </a:r>
            <a:endParaRPr lang="zh-CN" alt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797" y="2420888"/>
            <a:ext cx="7604918" cy="17373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要求：思考以后，在练习本上简单地记录下你的估算过程。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844824"/>
            <a:ext cx="3857652" cy="83099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zh-CN" altLang="en-US" sz="48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92×8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≈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720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2" y="1005136"/>
            <a:ext cx="453650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估算结果（</a:t>
            </a:r>
            <a:r>
              <a:rPr lang="en-US" altLang="zh-CN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7984" y="1916832"/>
            <a:ext cx="3929090" cy="646331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720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元＞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2699801"/>
            <a:ext cx="8208912" cy="33214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因为把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92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估成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，得到的结果应该偏小了，偏小的钱数都比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大，</a:t>
            </a:r>
            <a:endParaRPr lang="en-US" altLang="zh-CN" sz="3600" b="1" dirty="0">
              <a:ln w="11430">
                <a:solidFill>
                  <a:srgbClr val="002060"/>
                </a:solidFill>
              </a:ln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准确的钱数肯定比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700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大，所以不够。</a:t>
            </a:r>
          </a:p>
        </p:txBody>
      </p:sp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692696"/>
            <a:ext cx="3897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ln w="1143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一、情境导入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496" y="1714487"/>
            <a:ext cx="9087056" cy="5026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ndAc>
      <p:stSnd>
        <p:snd r:embed="rId2" name="type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484784"/>
            <a:ext cx="3857652" cy="83099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zh-CN" altLang="en-US" sz="48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92×8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≈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6104" y="764704"/>
            <a:ext cx="444511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估算结果（</a:t>
            </a:r>
            <a:r>
              <a:rPr lang="en-US" altLang="zh-CN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1556792"/>
            <a:ext cx="3713066" cy="646331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=800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2276872"/>
            <a:ext cx="8424936" cy="258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因为把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92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估成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，得到的结果应该偏大了，偏大的钱数和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一样多，准确的钱数肯定比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800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小，所以够。</a:t>
            </a: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404664"/>
            <a:ext cx="1857388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小结：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8386" y="1145659"/>
            <a:ext cx="8640960" cy="502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第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2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种方法，把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92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估成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100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，也就是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100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人应该花费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800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元，那么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92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人不够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100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人，所以</a:t>
            </a: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800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元是够的。在实际生活当中有很多类似的问题，都不用计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算出准确结果，经过估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算就可以解决问题。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348" y="797803"/>
            <a:ext cx="3897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ln w="11430">
                  <a:solidFill>
                    <a:srgbClr val="7030A0"/>
                  </a:solidFill>
                </a:ln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三、巩固练习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884888"/>
            <a:ext cx="8064896" cy="33832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1.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王伯伯家一共摘了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180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千克苹果，一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个箱子最多能装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32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千克，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6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个箱子能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装得下吗？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 要求：独立思考。</a:t>
            </a:r>
            <a:endParaRPr lang="en-US" altLang="zh-CN" sz="3600" b="1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912152"/>
            <a:ext cx="8280920" cy="42062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2.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动物园有一只东北虎重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213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千克，一头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野牛的体重是东北虎的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3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倍，这头野牛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大约有多重？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提示：可以把</a:t>
            </a:r>
            <a:r>
              <a:rPr lang="en-US" altLang="zh-CN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213</a:t>
            </a: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估成</a:t>
            </a:r>
            <a:r>
              <a:rPr lang="en-US" altLang="zh-CN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200</a:t>
            </a: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，</a:t>
            </a:r>
            <a:endParaRPr lang="en-US" altLang="zh-CN" sz="36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也可以估成</a:t>
            </a:r>
            <a:r>
              <a:rPr lang="en-US" altLang="zh-CN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210</a:t>
            </a: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。</a:t>
            </a:r>
            <a:endParaRPr lang="en-US" altLang="zh-CN" sz="36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6700" y="950595"/>
            <a:ext cx="8645525" cy="33832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3.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学校的礼堂有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5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排座位，每排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43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个，三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年级有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200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位学生，够不够坐？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轻声读题，你获得了哪些数学信息？思考以后在练习本上解答。</a:t>
            </a:r>
            <a:endParaRPr lang="en-US" altLang="zh-CN" sz="3600" b="1" dirty="0">
              <a:ln w="10541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285860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zh-CN" altLang="en-US" sz="48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四、课堂总结</a:t>
            </a:r>
            <a:endParaRPr lang="zh-CN" altLang="en-US" sz="44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465601"/>
            <a:ext cx="7463182" cy="192024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/>
              <a:t>       </a:t>
            </a:r>
            <a:r>
              <a:rPr lang="zh-CN" altLang="en-US" sz="4000" b="1" dirty="0">
                <a:solidFill>
                  <a:srgbClr val="FFFF00"/>
                </a:solidFill>
              </a:rPr>
              <a:t>  </a:t>
            </a:r>
            <a:r>
              <a:rPr lang="zh-CN" altLang="en-US" sz="4000" b="1" cap="all" dirty="0">
                <a:ln w="9000" cmpd="sng">
                  <a:solidFill>
                    <a:srgbClr val="00B0F0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同学们，通过这节课的学习，你有什么收获？</a:t>
            </a:r>
            <a:endParaRPr lang="en-US" altLang="zh-CN" sz="4000" b="1" cap="all" dirty="0">
              <a:ln w="9000" cmpd="sng">
                <a:solidFill>
                  <a:srgbClr val="00B0F0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42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3544" y="1137518"/>
            <a:ext cx="20002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思考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00150" y="2420888"/>
            <a:ext cx="7992888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</a:t>
            </a:r>
            <a:r>
              <a:rPr lang="zh-CN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三（</a:t>
            </a:r>
            <a:r>
              <a:rPr lang="en-US" altLang="zh-CN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）班有</a:t>
            </a:r>
            <a:r>
              <a:rPr lang="en-US" altLang="zh-CN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</a:t>
            </a:r>
            <a:r>
              <a:rPr lang="zh-CN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人参观，带</a:t>
            </a:r>
            <a:r>
              <a:rPr lang="en-US" altLang="zh-CN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元买门票够吗？</a:t>
            </a: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2322746"/>
            <a:ext cx="8136904" cy="1737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他们一共有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29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人，每张门票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8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元，要求的是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250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元买门票够不够。</a:t>
            </a:r>
            <a:endParaRPr lang="en-US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054477"/>
            <a:ext cx="1800200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FF0000"/>
                </a:solidFill>
              </a:rPr>
              <a:t>整理：</a:t>
            </a:r>
            <a:endParaRPr lang="en-US" altLang="zh-CN" sz="5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836712"/>
            <a:ext cx="20002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思考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42976" y="2276872"/>
            <a:ext cx="580528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用什么方法来解决这个问题？</a:t>
            </a:r>
            <a:endParaRPr lang="en-US" altLang="zh-CN" sz="32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3330412"/>
            <a:ext cx="371705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zh-CN" altLang="en-US" sz="4000" b="1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方法：用乘法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2976" y="4489195"/>
            <a:ext cx="3717056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zh-CN" altLang="en-US" sz="4000" b="1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列式：</a:t>
            </a:r>
            <a:r>
              <a:rPr lang="en-US" altLang="zh-CN" sz="4000" b="1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29×8</a:t>
            </a:r>
            <a:endParaRPr lang="zh-CN" altLang="en-US" sz="4000" b="1" dirty="0">
              <a:ln w="11430"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137518"/>
            <a:ext cx="20002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思考</a:t>
            </a:r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8064896" cy="17373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你是怎么想的？要解决带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250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元够吗，为什么要先算</a:t>
            </a:r>
            <a:r>
              <a:rPr lang="en-US" altLang="zh-CN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29×8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？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whoo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9762" y="1747148"/>
            <a:ext cx="8538742" cy="297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r>
              <a:rPr lang="zh-CN" altLang="en-US" sz="5400" b="1" dirty="0">
                <a:ln w="11430">
                  <a:solidFill>
                    <a:srgbClr val="002060"/>
                  </a:solidFill>
                </a:ln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要想知道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元够不够，得先算出需要多少钱，然后再和</a:t>
            </a:r>
            <a:r>
              <a:rPr lang="en-US" altLang="zh-CN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250</a:t>
            </a:r>
            <a:r>
              <a:rPr lang="zh-CN" altLang="en-US" sz="3600" b="1" dirty="0">
                <a:ln w="11430"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元进行比较，就可以知道够不够了。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764704"/>
            <a:ext cx="2571768" cy="92333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dirty="0"/>
              <a:t>说一说：</a:t>
            </a:r>
          </a:p>
        </p:txBody>
      </p:sp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993502"/>
            <a:ext cx="328614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我的疑问：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2060848"/>
            <a:ext cx="8136904" cy="420624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          </a:t>
            </a: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根据我们的生活经验，要解决这个问题，我们是运用笔算计算出精确的结果呢？还是运用估算，只要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算出一个大约数就可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</a:rPr>
              <a:t>以呢？请你选择。</a:t>
            </a:r>
            <a:endParaRPr lang="en-US" altLang="zh-CN" sz="36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065510"/>
            <a:ext cx="2000264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小结：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2195745"/>
            <a:ext cx="8208912" cy="33214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         </a:t>
            </a: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在生活中遇到这样的问题，一般不需要计算出精确的结果。通常采用估一估的方法，然后进行比较就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10541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</a:rPr>
              <a:t>可以了。</a:t>
            </a:r>
            <a:endParaRPr lang="en-US" altLang="zh-CN" sz="3600" b="1" dirty="0">
              <a:ln w="10541" cmpd="sng">
                <a:solidFill>
                  <a:srgbClr val="00B0F0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836</Words>
  <Application>Microsoft Office PowerPoint</Application>
  <PresentationFormat>全屏显示(4:3)</PresentationFormat>
  <Paragraphs>77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1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陈 赫</cp:lastModifiedBy>
  <cp:revision>4</cp:revision>
  <dcterms:created xsi:type="dcterms:W3CDTF">2017-11-11T01:36:38Z</dcterms:created>
  <dcterms:modified xsi:type="dcterms:W3CDTF">2018-10-29T13:45:35Z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